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62" r:id="rId6"/>
    <p:sldId id="258" r:id="rId7"/>
    <p:sldId id="259" r:id="rId8"/>
    <p:sldId id="260" r:id="rId9"/>
    <p:sldId id="261" r:id="rId10"/>
    <p:sldId id="263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9B6D39-D344-D1E1-44DE-4056CCD7513E}" v="699" dt="2024-09-12T10:42:41.8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A0FD37-505E-4F78-B125-096815204AEB}" type="datetimeFigureOut">
              <a:t>13-9-2024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49319-AE16-44CD-8E14-8AB405CB13E2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452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We </a:t>
            </a:r>
            <a:r>
              <a:rPr lang="en-US" dirty="0" err="1">
                <a:ea typeface="Calibri"/>
                <a:cs typeface="Calibri"/>
              </a:rPr>
              <a:t>hebben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participatietraject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gedaan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voor</a:t>
            </a:r>
            <a:r>
              <a:rPr lang="en-US" dirty="0">
                <a:ea typeface="Calibri"/>
                <a:cs typeface="Calibri"/>
              </a:rPr>
              <a:t> de </a:t>
            </a:r>
            <a:r>
              <a:rPr lang="en-US" dirty="0" err="1">
                <a:ea typeface="Calibri"/>
                <a:cs typeface="Calibri"/>
              </a:rPr>
              <a:t>gekleurde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gebieden</a:t>
            </a:r>
            <a:r>
              <a:rPr lang="en-US" dirty="0">
                <a:ea typeface="Calibri"/>
                <a:cs typeface="Calibri"/>
              </a:rPr>
              <a:t>. </a:t>
            </a:r>
            <a:r>
              <a:rPr lang="en-US" dirty="0" err="1">
                <a:ea typeface="Calibri"/>
                <a:cs typeface="Calibri"/>
              </a:rPr>
              <a:t>Niet</a:t>
            </a:r>
            <a:r>
              <a:rPr lang="en-US" dirty="0">
                <a:ea typeface="Calibri"/>
                <a:cs typeface="Calibri"/>
              </a:rPr>
              <a:t> of </a:t>
            </a:r>
            <a:r>
              <a:rPr lang="en-US" dirty="0" err="1">
                <a:ea typeface="Calibri"/>
                <a:cs typeface="Calibri"/>
              </a:rPr>
              <a:t>zon</a:t>
            </a:r>
            <a:r>
              <a:rPr lang="en-US" dirty="0">
                <a:ea typeface="Calibri"/>
                <a:cs typeface="Calibri"/>
              </a:rPr>
              <a:t> op land </a:t>
            </a:r>
            <a:r>
              <a:rPr lang="en-US" dirty="0" err="1">
                <a:ea typeface="Calibri"/>
                <a:cs typeface="Calibri"/>
              </a:rPr>
              <a:t>wenselijk</a:t>
            </a:r>
            <a:r>
              <a:rPr lang="en-US" dirty="0">
                <a:ea typeface="Calibri"/>
                <a:cs typeface="Calibri"/>
              </a:rPr>
              <a:t> is ,maar om </a:t>
            </a:r>
            <a:r>
              <a:rPr lang="en-US" dirty="0" err="1">
                <a:ea typeface="Calibri"/>
                <a:cs typeface="Calibri"/>
              </a:rPr>
              <a:t>te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rangschikken</a:t>
            </a:r>
            <a:r>
              <a:rPr lang="en-US" dirty="0">
                <a:ea typeface="Calibri"/>
                <a:cs typeface="Calibri"/>
              </a:rPr>
              <a:t> van </a:t>
            </a:r>
            <a:r>
              <a:rPr lang="en-US" dirty="0" err="1">
                <a:ea typeface="Calibri"/>
                <a:cs typeface="Calibri"/>
              </a:rPr>
              <a:t>meer</a:t>
            </a:r>
            <a:r>
              <a:rPr lang="en-US" dirty="0">
                <a:ea typeface="Calibri"/>
                <a:cs typeface="Calibri"/>
              </a:rPr>
              <a:t>/minder </a:t>
            </a:r>
            <a:r>
              <a:rPr lang="en-US" dirty="0" err="1">
                <a:ea typeface="Calibri"/>
                <a:cs typeface="Calibri"/>
              </a:rPr>
              <a:t>wenselijk</a:t>
            </a:r>
            <a:r>
              <a:rPr lang="en-US" dirty="0">
                <a:ea typeface="Calibri"/>
                <a:cs typeface="Calibri"/>
              </a:rPr>
              <a:t>.</a:t>
            </a: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>
                <a:ea typeface="Calibri"/>
                <a:cs typeface="Calibri"/>
              </a:rPr>
              <a:t>Rood = </a:t>
            </a:r>
            <a:r>
              <a:rPr lang="en-US" err="1">
                <a:ea typeface="Calibri"/>
                <a:cs typeface="Calibri"/>
              </a:rPr>
              <a:t>gebieden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afgevallen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wegens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verschillende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redenen</a:t>
            </a:r>
            <a:r>
              <a:rPr lang="en-US">
                <a:ea typeface="Calibri"/>
                <a:cs typeface="Calibri"/>
              </a:rPr>
              <a:t>.</a:t>
            </a:r>
          </a:p>
          <a:p>
            <a:r>
              <a:rPr lang="en-US" dirty="0">
                <a:ea typeface="Calibri"/>
                <a:cs typeface="Calibri"/>
              </a:rPr>
              <a:t>Groen = </a:t>
            </a:r>
            <a:r>
              <a:rPr lang="en-US" err="1">
                <a:ea typeface="Calibri"/>
                <a:cs typeface="Calibri"/>
              </a:rPr>
              <a:t>gebieden</a:t>
            </a:r>
            <a:r>
              <a:rPr lang="en-US" dirty="0">
                <a:ea typeface="Calibri"/>
                <a:cs typeface="Calibri"/>
              </a:rPr>
              <a:t> die </a:t>
            </a:r>
            <a:r>
              <a:rPr lang="en-US" err="1">
                <a:ea typeface="Calibri"/>
                <a:cs typeface="Calibri"/>
              </a:rPr>
              <a:t>als</a:t>
            </a:r>
            <a:r>
              <a:rPr lang="en-US" dirty="0">
                <a:ea typeface="Calibri"/>
                <a:cs typeface="Calibri"/>
              </a:rPr>
              <a:t> 'meest wenselijk' uit de bus </a:t>
            </a:r>
            <a:r>
              <a:rPr lang="en-US" err="1">
                <a:ea typeface="Calibri"/>
                <a:cs typeface="Calibri"/>
              </a:rPr>
              <a:t>kwamen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omdat</a:t>
            </a:r>
            <a:r>
              <a:rPr lang="en-US" dirty="0">
                <a:ea typeface="Calibri"/>
                <a:cs typeface="Calibri"/>
              </a:rPr>
              <a:t> ze 1) </a:t>
            </a:r>
            <a:r>
              <a:rPr lang="en-US" err="1">
                <a:ea typeface="Calibri"/>
                <a:cs typeface="Calibri"/>
              </a:rPr>
              <a:t>langs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infrastructuur</a:t>
            </a:r>
            <a:r>
              <a:rPr lang="en-US">
                <a:ea typeface="Calibri"/>
                <a:cs typeface="Calibri"/>
              </a:rPr>
              <a:t>, 2) min </a:t>
            </a:r>
            <a:r>
              <a:rPr lang="en-US" err="1">
                <a:ea typeface="Calibri"/>
                <a:cs typeface="Calibri"/>
              </a:rPr>
              <a:t>mogelijk</a:t>
            </a:r>
            <a:r>
              <a:rPr lang="en-US">
                <a:ea typeface="Calibri"/>
                <a:cs typeface="Calibri"/>
              </a:rPr>
              <a:t> in open </a:t>
            </a:r>
            <a:r>
              <a:rPr lang="en-US" err="1">
                <a:ea typeface="Calibri"/>
                <a:cs typeface="Calibri"/>
              </a:rPr>
              <a:t>landschap</a:t>
            </a:r>
            <a:r>
              <a:rPr lang="en-US">
                <a:ea typeface="Calibri"/>
                <a:cs typeface="Calibri"/>
              </a:rPr>
              <a:t>.</a:t>
            </a:r>
          </a:p>
          <a:p>
            <a:r>
              <a:rPr lang="en-US" dirty="0">
                <a:ea typeface="Calibri"/>
                <a:cs typeface="Calibri"/>
              </a:rPr>
              <a:t>Geel = </a:t>
            </a:r>
            <a:r>
              <a:rPr lang="en-US" dirty="0" err="1">
                <a:ea typeface="Calibri"/>
                <a:cs typeface="Calibri"/>
              </a:rPr>
              <a:t>gebieden</a:t>
            </a:r>
            <a:r>
              <a:rPr lang="en-US" dirty="0">
                <a:ea typeface="Calibri"/>
                <a:cs typeface="Calibri"/>
              </a:rPr>
              <a:t> die </a:t>
            </a:r>
            <a:r>
              <a:rPr lang="en-US" dirty="0" err="1">
                <a:ea typeface="Calibri"/>
                <a:cs typeface="Calibri"/>
              </a:rPr>
              <a:t>potentieel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wel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mogelijk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zijn</a:t>
            </a:r>
            <a:r>
              <a:rPr lang="en-US" dirty="0">
                <a:ea typeface="Calibri"/>
                <a:cs typeface="Calibri"/>
              </a:rPr>
              <a:t>, maar minder </a:t>
            </a:r>
            <a:r>
              <a:rPr lang="en-US" dirty="0" err="1">
                <a:ea typeface="Calibri"/>
                <a:cs typeface="Calibri"/>
              </a:rPr>
              <a:t>wenselijk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omdat</a:t>
            </a:r>
            <a:r>
              <a:rPr lang="en-US" dirty="0">
                <a:ea typeface="Calibri"/>
                <a:cs typeface="Calibri"/>
              </a:rPr>
              <a:t> ze </a:t>
            </a:r>
            <a:r>
              <a:rPr lang="en-US" dirty="0" err="1">
                <a:ea typeface="Calibri"/>
                <a:cs typeface="Calibri"/>
              </a:rPr>
              <a:t>wel</a:t>
            </a:r>
            <a:r>
              <a:rPr lang="en-US" dirty="0">
                <a:ea typeface="Calibri"/>
                <a:cs typeface="Calibri"/>
              </a:rPr>
              <a:t> in open </a:t>
            </a:r>
            <a:r>
              <a:rPr lang="en-US" dirty="0" err="1">
                <a:ea typeface="Calibri"/>
                <a:cs typeface="Calibri"/>
              </a:rPr>
              <a:t>landschap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zitten</a:t>
            </a:r>
            <a:r>
              <a:rPr lang="en-US" dirty="0">
                <a:ea typeface="Calibri"/>
                <a:cs typeface="Calibri"/>
              </a:rPr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C49319-AE16-44CD-8E14-8AB405CB13E2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40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ea typeface="Calibri"/>
                <a:cs typeface="Calibri"/>
              </a:rPr>
              <a:t>Energiecoaches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zijn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mensen</a:t>
            </a:r>
            <a:r>
              <a:rPr lang="en-US" dirty="0">
                <a:ea typeface="Calibri"/>
                <a:cs typeface="Calibri"/>
              </a:rPr>
              <a:t> die </a:t>
            </a:r>
            <a:r>
              <a:rPr lang="en-US" dirty="0" err="1">
                <a:ea typeface="Calibri"/>
                <a:cs typeface="Calibri"/>
              </a:rPr>
              <a:t>lokaal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laagdrempelig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advies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kunnen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geven</a:t>
            </a:r>
            <a:r>
              <a:rPr lang="en-US" dirty="0">
                <a:ea typeface="Calibri"/>
                <a:cs typeface="Calibri"/>
              </a:rPr>
              <a:t> in de </a:t>
            </a:r>
            <a:r>
              <a:rPr lang="en-US" dirty="0" err="1">
                <a:ea typeface="Calibri"/>
                <a:cs typeface="Calibri"/>
              </a:rPr>
              <a:t>mogelijke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verduurzamingsstappen</a:t>
            </a:r>
            <a:r>
              <a:rPr lang="en-US" dirty="0">
                <a:ea typeface="Calibri"/>
                <a:cs typeface="Calibri"/>
              </a:rPr>
              <a:t> van je </a:t>
            </a:r>
            <a:r>
              <a:rPr lang="en-US" dirty="0" err="1">
                <a:ea typeface="Calibri"/>
                <a:cs typeface="Calibri"/>
              </a:rPr>
              <a:t>woning</a:t>
            </a:r>
            <a:r>
              <a:rPr lang="en-US" dirty="0">
                <a:ea typeface="Calibri"/>
                <a:cs typeface="Calibri"/>
              </a:rPr>
              <a:t>. Ze </a:t>
            </a:r>
            <a:r>
              <a:rPr lang="en-US" dirty="0" err="1">
                <a:ea typeface="Calibri"/>
                <a:cs typeface="Calibri"/>
              </a:rPr>
              <a:t>maken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hiervoor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een</a:t>
            </a:r>
            <a:r>
              <a:rPr lang="en-US" dirty="0">
                <a:ea typeface="Calibri"/>
                <a:cs typeface="Calibri"/>
              </a:rPr>
              <a:t> rapportage op </a:t>
            </a:r>
            <a:r>
              <a:rPr lang="en-US" dirty="0" err="1">
                <a:ea typeface="Calibri"/>
                <a:cs typeface="Calibri"/>
              </a:rPr>
              <a:t>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kijken</a:t>
            </a:r>
            <a:r>
              <a:rPr lang="en-US" dirty="0">
                <a:ea typeface="Calibri"/>
                <a:cs typeface="Calibri"/>
              </a:rPr>
              <a:t> met </a:t>
            </a:r>
            <a:r>
              <a:rPr lang="en-US" dirty="0" err="1">
                <a:ea typeface="Calibri"/>
                <a:cs typeface="Calibri"/>
              </a:rPr>
              <a:t>een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warmtecamera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naar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warmtelekken</a:t>
            </a:r>
            <a:r>
              <a:rPr lang="en-US" dirty="0">
                <a:ea typeface="Calibri"/>
                <a:cs typeface="Calibri"/>
              </a:rPr>
              <a:t>. </a:t>
            </a: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dirty="0" err="1">
                <a:ea typeface="Calibri"/>
                <a:cs typeface="Calibri"/>
              </a:rPr>
              <a:t>Subsidie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samen</a:t>
            </a:r>
            <a:r>
              <a:rPr lang="en-US" dirty="0">
                <a:ea typeface="Calibri"/>
                <a:cs typeface="Calibri"/>
              </a:rPr>
              <a:t> de </a:t>
            </a:r>
            <a:r>
              <a:rPr lang="en-US" dirty="0" err="1">
                <a:ea typeface="Calibri"/>
                <a:cs typeface="Calibri"/>
              </a:rPr>
              <a:t>buurt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verduurzamen</a:t>
            </a:r>
            <a:r>
              <a:rPr lang="en-US" dirty="0">
                <a:ea typeface="Calibri"/>
                <a:cs typeface="Calibri"/>
              </a:rPr>
              <a:t> is </a:t>
            </a:r>
            <a:r>
              <a:rPr lang="en-US" dirty="0" err="1">
                <a:ea typeface="Calibri"/>
                <a:cs typeface="Calibri"/>
              </a:rPr>
              <a:t>bedoeld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voor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inwoners</a:t>
            </a:r>
            <a:r>
              <a:rPr lang="en-US" dirty="0">
                <a:ea typeface="Calibri"/>
                <a:cs typeface="Calibri"/>
              </a:rPr>
              <a:t> die </a:t>
            </a:r>
            <a:r>
              <a:rPr lang="en-US" dirty="0" err="1">
                <a:ea typeface="Calibri"/>
                <a:cs typeface="Calibri"/>
              </a:rPr>
              <a:t>samen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een</a:t>
            </a:r>
            <a:r>
              <a:rPr lang="en-US" dirty="0">
                <a:ea typeface="Calibri"/>
                <a:cs typeface="Calibri"/>
              </a:rPr>
              <a:t> idee </a:t>
            </a:r>
            <a:r>
              <a:rPr lang="en-US" dirty="0" err="1">
                <a:ea typeface="Calibri"/>
                <a:cs typeface="Calibri"/>
              </a:rPr>
              <a:t>hebben</a:t>
            </a:r>
            <a:r>
              <a:rPr lang="en-US" dirty="0">
                <a:ea typeface="Calibri"/>
                <a:cs typeface="Calibri"/>
              </a:rPr>
              <a:t> om CO2 </a:t>
            </a:r>
            <a:r>
              <a:rPr lang="en-US" dirty="0" err="1">
                <a:ea typeface="Calibri"/>
                <a:cs typeface="Calibri"/>
              </a:rPr>
              <a:t>te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besparen</a:t>
            </a:r>
            <a:r>
              <a:rPr lang="en-US" dirty="0">
                <a:ea typeface="Calibri"/>
                <a:cs typeface="Calibri"/>
              </a:rPr>
              <a:t>. Tot max 5.000 </a:t>
            </a:r>
            <a:r>
              <a:rPr lang="en-US" dirty="0" err="1">
                <a:ea typeface="Calibri"/>
                <a:cs typeface="Calibri"/>
              </a:rPr>
              <a:t>aan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onderzoeks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advieskosten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gesubsidieerd</a:t>
            </a:r>
            <a:r>
              <a:rPr lang="en-US" dirty="0">
                <a:ea typeface="Calibri"/>
                <a:cs typeface="Calibri"/>
              </a:rPr>
              <a:t>. </a:t>
            </a: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dirty="0" err="1">
                <a:ea typeface="Calibri"/>
                <a:cs typeface="Calibri"/>
              </a:rPr>
              <a:t>Tegeltaxi</a:t>
            </a:r>
            <a:r>
              <a:rPr lang="en-US" dirty="0">
                <a:ea typeface="Calibri"/>
                <a:cs typeface="Calibri"/>
              </a:rPr>
              <a:t> is </a:t>
            </a:r>
            <a:r>
              <a:rPr lang="en-US" dirty="0" err="1">
                <a:ea typeface="Calibri"/>
                <a:cs typeface="Calibri"/>
              </a:rPr>
              <a:t>bedoeld</a:t>
            </a:r>
            <a:r>
              <a:rPr lang="en-US" dirty="0">
                <a:ea typeface="Calibri"/>
                <a:cs typeface="Calibri"/>
              </a:rPr>
              <a:t> om </a:t>
            </a:r>
            <a:r>
              <a:rPr lang="en-US" dirty="0" err="1">
                <a:ea typeface="Calibri"/>
                <a:cs typeface="Calibri"/>
              </a:rPr>
              <a:t>mensen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helpen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hun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tuin</a:t>
            </a:r>
            <a:r>
              <a:rPr lang="en-US" dirty="0">
                <a:ea typeface="Calibri"/>
                <a:cs typeface="Calibri"/>
              </a:rPr>
              <a:t> water </a:t>
            </a:r>
            <a:r>
              <a:rPr lang="en-US" dirty="0" err="1">
                <a:ea typeface="Calibri"/>
                <a:cs typeface="Calibri"/>
              </a:rPr>
              <a:t>vriendelijker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maken</a:t>
            </a:r>
            <a:r>
              <a:rPr lang="en-US" dirty="0">
                <a:ea typeface="Calibri"/>
                <a:cs typeface="Calibri"/>
              </a:rPr>
              <a:t>. </a:t>
            </a:r>
            <a:r>
              <a:rPr lang="en-US" dirty="0" err="1">
                <a:ea typeface="Calibri"/>
                <a:cs typeface="Calibri"/>
              </a:rPr>
              <a:t>Bespaart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warmte</a:t>
            </a:r>
            <a:r>
              <a:rPr lang="en-US" dirty="0">
                <a:ea typeface="Calibri"/>
                <a:cs typeface="Calibri"/>
              </a:rPr>
              <a:t>, </a:t>
            </a:r>
            <a:r>
              <a:rPr lang="en-US" dirty="0" err="1">
                <a:ea typeface="Calibri"/>
                <a:cs typeface="Calibri"/>
              </a:rPr>
              <a:t>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zorgt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voor</a:t>
            </a:r>
            <a:r>
              <a:rPr lang="en-US" dirty="0">
                <a:ea typeface="Calibri"/>
                <a:cs typeface="Calibri"/>
              </a:rPr>
              <a:t> minder water </a:t>
            </a:r>
            <a:r>
              <a:rPr lang="en-US" dirty="0" err="1">
                <a:ea typeface="Calibri"/>
                <a:cs typeface="Calibri"/>
              </a:rPr>
              <a:t>overlast</a:t>
            </a:r>
            <a:r>
              <a:rPr lang="en-US" dirty="0">
                <a:ea typeface="Calibri"/>
                <a:cs typeface="Calibri"/>
              </a:rPr>
              <a:t>. Tegels laten </a:t>
            </a:r>
            <a:r>
              <a:rPr lang="en-US" dirty="0" err="1">
                <a:ea typeface="Calibri"/>
                <a:cs typeface="Calibri"/>
              </a:rPr>
              <a:t>ophalen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kost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normaal</a:t>
            </a:r>
            <a:r>
              <a:rPr lang="en-US" dirty="0">
                <a:ea typeface="Calibri"/>
                <a:cs typeface="Calibri"/>
              </a:rPr>
              <a:t> geld, </a:t>
            </a:r>
          </a:p>
          <a:p>
            <a:r>
              <a:rPr lang="en-US" dirty="0">
                <a:ea typeface="Calibri"/>
                <a:cs typeface="Calibri"/>
              </a:rPr>
              <a:t>Maar de </a:t>
            </a:r>
            <a:r>
              <a:rPr lang="en-US" dirty="0" err="1">
                <a:ea typeface="Calibri"/>
                <a:cs typeface="Calibri"/>
              </a:rPr>
              <a:t>gemeente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wil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dit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ondersteunen</a:t>
            </a:r>
            <a:r>
              <a:rPr lang="en-US" dirty="0">
                <a:ea typeface="Calibri"/>
                <a:cs typeface="Calibri"/>
              </a:rPr>
              <a:t> door </a:t>
            </a:r>
            <a:r>
              <a:rPr lang="en-US" dirty="0" err="1">
                <a:ea typeface="Calibri"/>
                <a:cs typeface="Calibri"/>
              </a:rPr>
              <a:t>dit</a:t>
            </a:r>
            <a:r>
              <a:rPr lang="en-US" dirty="0">
                <a:ea typeface="Calibri"/>
                <a:cs typeface="Calibri"/>
              </a:rPr>
              <a:t> gratis </a:t>
            </a:r>
            <a:r>
              <a:rPr lang="en-US" dirty="0" err="1">
                <a:ea typeface="Calibri"/>
                <a:cs typeface="Calibri"/>
              </a:rPr>
              <a:t>aan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bieden</a:t>
            </a:r>
            <a:r>
              <a:rPr lang="en-US" dirty="0">
                <a:ea typeface="Calibri"/>
                <a:cs typeface="Calibri"/>
              </a:rPr>
              <a:t>.</a:t>
            </a: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dirty="0" err="1">
                <a:ea typeface="Calibri"/>
                <a:cs typeface="Calibri"/>
              </a:rPr>
              <a:t>Voordat</a:t>
            </a:r>
            <a:r>
              <a:rPr lang="en-US" dirty="0">
                <a:ea typeface="Calibri"/>
                <a:cs typeface="Calibri"/>
              </a:rPr>
              <a:t> je mag </a:t>
            </a:r>
            <a:r>
              <a:rPr lang="en-US" dirty="0" err="1">
                <a:ea typeface="Calibri"/>
                <a:cs typeface="Calibri"/>
              </a:rPr>
              <a:t>verbouwen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moet</a:t>
            </a:r>
            <a:r>
              <a:rPr lang="en-US" dirty="0">
                <a:ea typeface="Calibri"/>
                <a:cs typeface="Calibri"/>
              </a:rPr>
              <a:t> je </a:t>
            </a:r>
            <a:r>
              <a:rPr lang="en-US" dirty="0" err="1">
                <a:ea typeface="Calibri"/>
                <a:cs typeface="Calibri"/>
              </a:rPr>
              <a:t>weten</a:t>
            </a:r>
            <a:r>
              <a:rPr lang="en-US" dirty="0">
                <a:ea typeface="Calibri"/>
                <a:cs typeface="Calibri"/>
              </a:rPr>
              <a:t> of je </a:t>
            </a:r>
            <a:r>
              <a:rPr lang="en-US" dirty="0" err="1">
                <a:ea typeface="Calibri"/>
                <a:cs typeface="Calibri"/>
              </a:rPr>
              <a:t>beschermde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diersoorten</a:t>
            </a:r>
            <a:r>
              <a:rPr lang="en-US" dirty="0">
                <a:ea typeface="Calibri"/>
                <a:cs typeface="Calibri"/>
              </a:rPr>
              <a:t> in je </a:t>
            </a:r>
            <a:r>
              <a:rPr lang="en-US" dirty="0" err="1">
                <a:ea typeface="Calibri"/>
                <a:cs typeface="Calibri"/>
              </a:rPr>
              <a:t>gevel</a:t>
            </a:r>
            <a:r>
              <a:rPr lang="en-US" dirty="0">
                <a:ea typeface="Calibri"/>
                <a:cs typeface="Calibri"/>
              </a:rPr>
              <a:t>/of dak </a:t>
            </a:r>
            <a:r>
              <a:rPr lang="en-US" dirty="0" err="1">
                <a:ea typeface="Calibri"/>
                <a:cs typeface="Calibri"/>
              </a:rPr>
              <a:t>hebt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zitten</a:t>
            </a:r>
            <a:r>
              <a:rPr lang="en-US" dirty="0">
                <a:ea typeface="Calibri"/>
                <a:cs typeface="Calibri"/>
              </a:rPr>
              <a:t>. Hier </a:t>
            </a:r>
            <a:r>
              <a:rPr lang="en-US" dirty="0" err="1">
                <a:ea typeface="Calibri"/>
                <a:cs typeface="Calibri"/>
              </a:rPr>
              <a:t>moet</a:t>
            </a:r>
            <a:r>
              <a:rPr lang="en-US" dirty="0">
                <a:ea typeface="Calibri"/>
                <a:cs typeface="Calibri"/>
              </a:rPr>
              <a:t> je dan </a:t>
            </a:r>
            <a:r>
              <a:rPr lang="en-US" dirty="0" err="1">
                <a:ea typeface="Calibri"/>
                <a:cs typeface="Calibri"/>
              </a:rPr>
              <a:t>een</a:t>
            </a:r>
            <a:r>
              <a:rPr lang="en-US" dirty="0">
                <a:ea typeface="Calibri"/>
                <a:cs typeface="Calibri"/>
              </a:rPr>
              <a:t> plan </a:t>
            </a:r>
            <a:r>
              <a:rPr lang="en-US" dirty="0" err="1">
                <a:ea typeface="Calibri"/>
                <a:cs typeface="Calibri"/>
              </a:rPr>
              <a:t>voor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maken</a:t>
            </a:r>
            <a:r>
              <a:rPr lang="en-US" dirty="0">
                <a:ea typeface="Calibri"/>
                <a:cs typeface="Calibri"/>
              </a:rPr>
              <a:t>. Dit </a:t>
            </a:r>
            <a:r>
              <a:rPr lang="en-US" dirty="0" err="1">
                <a:ea typeface="Calibri"/>
                <a:cs typeface="Calibri"/>
              </a:rPr>
              <a:t>kost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veel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tijd</a:t>
            </a:r>
            <a:r>
              <a:rPr lang="en-US" dirty="0">
                <a:ea typeface="Calibri"/>
                <a:cs typeface="Calibri"/>
              </a:rPr>
              <a:t> + geld.</a:t>
            </a:r>
          </a:p>
          <a:p>
            <a:r>
              <a:rPr lang="en-US" dirty="0">
                <a:ea typeface="Calibri"/>
                <a:cs typeface="Calibri"/>
              </a:rPr>
              <a:t>Om </a:t>
            </a:r>
            <a:r>
              <a:rPr lang="en-US" dirty="0" err="1">
                <a:ea typeface="Calibri"/>
                <a:cs typeface="Calibri"/>
              </a:rPr>
              <a:t>inwoners</a:t>
            </a:r>
            <a:r>
              <a:rPr lang="en-US" dirty="0">
                <a:ea typeface="Calibri"/>
                <a:cs typeface="Calibri"/>
              </a:rPr>
              <a:t> die </a:t>
            </a:r>
            <a:r>
              <a:rPr lang="en-US" dirty="0" err="1">
                <a:ea typeface="Calibri"/>
                <a:cs typeface="Calibri"/>
              </a:rPr>
              <a:t>willen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verduurzamen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hierin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tegemoet</a:t>
            </a:r>
            <a:r>
              <a:rPr lang="en-US" dirty="0">
                <a:ea typeface="Calibri"/>
                <a:cs typeface="Calibri"/>
              </a:rPr>
              <a:t> te komen maakt de </a:t>
            </a:r>
            <a:r>
              <a:rPr lang="en-US" dirty="0" err="1">
                <a:ea typeface="Calibri"/>
                <a:cs typeface="Calibri"/>
              </a:rPr>
              <a:t>gemeente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soortenmanagementplan</a:t>
            </a:r>
            <a:r>
              <a:rPr lang="en-US" dirty="0">
                <a:ea typeface="Calibri"/>
                <a:cs typeface="Calibri"/>
              </a:rPr>
              <a:t>  - </a:t>
            </a:r>
            <a:r>
              <a:rPr lang="en-US" dirty="0" err="1">
                <a:ea typeface="Calibri"/>
                <a:cs typeface="Calibri"/>
              </a:rPr>
              <a:t>dit</a:t>
            </a:r>
            <a:r>
              <a:rPr lang="en-US" dirty="0">
                <a:ea typeface="Calibri"/>
                <a:cs typeface="Calibri"/>
              </a:rPr>
              <a:t> is </a:t>
            </a:r>
            <a:r>
              <a:rPr lang="en-US" dirty="0" err="1">
                <a:ea typeface="Calibri"/>
                <a:cs typeface="Calibri"/>
              </a:rPr>
              <a:t>een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gebiedsbreed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onderzoek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en</a:t>
            </a:r>
            <a:r>
              <a:rPr lang="en-US" dirty="0">
                <a:ea typeface="Calibri"/>
                <a:cs typeface="Calibri"/>
              </a:rPr>
              <a:t> plan </a:t>
            </a:r>
            <a:r>
              <a:rPr lang="en-US" dirty="0" err="1">
                <a:ea typeface="Calibri"/>
                <a:cs typeface="Calibri"/>
              </a:rPr>
              <a:t>waardoor</a:t>
            </a:r>
            <a:r>
              <a:rPr lang="en-US" dirty="0">
                <a:ea typeface="Calibri"/>
                <a:cs typeface="Calibri"/>
              </a:rPr>
              <a:t> je </a:t>
            </a:r>
            <a:r>
              <a:rPr lang="en-US" dirty="0" err="1">
                <a:ea typeface="Calibri"/>
                <a:cs typeface="Calibri"/>
              </a:rPr>
              <a:t>vooraf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als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inwoner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weet</a:t>
            </a:r>
            <a:r>
              <a:rPr lang="en-US" dirty="0">
                <a:ea typeface="Calibri"/>
                <a:cs typeface="Calibri"/>
              </a:rPr>
              <a:t> </a:t>
            </a:r>
          </a:p>
          <a:p>
            <a:r>
              <a:rPr lang="en-US" dirty="0">
                <a:ea typeface="Calibri"/>
                <a:cs typeface="Calibri"/>
              </a:rPr>
              <a:t>Wat je </a:t>
            </a:r>
            <a:r>
              <a:rPr lang="en-US" dirty="0" err="1">
                <a:ea typeface="Calibri"/>
                <a:cs typeface="Calibri"/>
              </a:rPr>
              <a:t>wel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niet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moet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doen</a:t>
            </a:r>
            <a:r>
              <a:rPr lang="en-US" dirty="0">
                <a:ea typeface="Calibri"/>
                <a:cs typeface="Calibri"/>
              </a:rPr>
              <a:t> + </a:t>
            </a:r>
            <a:r>
              <a:rPr lang="en-US" dirty="0" err="1">
                <a:ea typeface="Calibri"/>
                <a:cs typeface="Calibri"/>
              </a:rPr>
              <a:t>niet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zelf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onderzoek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hoeft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doen</a:t>
            </a:r>
            <a:r>
              <a:rPr lang="en-US" dirty="0">
                <a:ea typeface="Calibri"/>
                <a:cs typeface="Calibri"/>
              </a:rPr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C49319-AE16-44CD-8E14-8AB405CB13E2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239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9BF64F-3B76-4A93-B496-FBF41F402E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 anchorCtr="0">
            <a:normAutofit/>
          </a:bodyPr>
          <a:lstStyle>
            <a:lvl1pPr algn="ctr">
              <a:defRPr sz="48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754AA4F-CC63-4682-80BD-734BAD2FF8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6592481-8670-41B4-BEF8-AD6FF062B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nl-NL" dirty="0"/>
              <a:t>Datum: </a:t>
            </a:r>
            <a:fld id="{CFB90B91-7A69-4C00-B8B7-D66A197B295C}" type="datetimeFigureOut">
              <a:rPr lang="nl-NL" smtClean="0"/>
              <a:pPr/>
              <a:t>13-9-2024</a:t>
            </a:fld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EC2E84B-4AC3-427A-802A-A51968069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94B9B15-6389-4C5B-B37F-BCAA12671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nl-NL" dirty="0"/>
          </a:p>
        </p:txBody>
      </p:sp>
      <p:pic>
        <p:nvPicPr>
          <p:cNvPr id="8" name="Afbeelding 7" descr="Afbeelding met tekst&#10;&#10;Automatisch gegenereerde beschrijving">
            <a:extLst>
              <a:ext uri="{FF2B5EF4-FFF2-40B4-BE49-F238E27FC236}">
                <a16:creationId xmlns:a16="http://schemas.microsoft.com/office/drawing/2014/main" id="{6266A303-51B7-433A-906F-FC2108D320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59" y="136525"/>
            <a:ext cx="3159968" cy="5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26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3E8CB2-BB81-4F49-93EB-1904376E8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8F4F74-0A24-4C26-A79D-E5A8A246A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8725B1B-FEED-4BF6-BB53-D5DA3A32E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CFB90B91-7A69-4C00-B8B7-D66A197B295C}" type="datetimeFigureOut">
              <a:rPr lang="nl-NL" smtClean="0"/>
              <a:pPr/>
              <a:t>13-9-2024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5D29DCA-9EC8-4054-9630-20079DCFB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21E77F8-7E99-4A0F-AC43-78F67BA0D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0D4CD8A2-855D-43C4-9DA3-FDB18D2079BB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416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010082-4017-4926-B65A-BD85C5CC1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3E56D96-9A94-4D76-B5B8-54702FA5B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CFB90B91-7A69-4C00-B8B7-D66A197B295C}" type="datetimeFigureOut">
              <a:rPr lang="nl-NL" smtClean="0"/>
              <a:pPr/>
              <a:t>13-9-2024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B46D36E-868A-423A-8207-42522DDA7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0B7C528-58E3-4A24-B96F-C84C4EBC7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0D4CD8A2-855D-43C4-9DA3-FDB18D2079B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4819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52F5E6-13A2-4AE3-8B9A-4E9A6B7E5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t" anchorCtr="0">
            <a:normAutofit/>
          </a:bodyPr>
          <a:lstStyle>
            <a:lvl1pPr>
              <a:defRPr sz="54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F026082-7E7E-4F62-A845-42D6EFC31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9B9F021-00B3-4049-9402-BFFE17916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CFB90B91-7A69-4C00-B8B7-D66A197B295C}" type="datetimeFigureOut">
              <a:rPr lang="nl-NL" smtClean="0"/>
              <a:pPr/>
              <a:t>13-9-2024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AA73C19-24BA-46E3-BCA3-99B737E59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B2A4BF5-1C13-4FCD-9BCB-0B2852377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0D4CD8A2-855D-43C4-9DA3-FDB18D2079B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2631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8F4F74-0A24-4C26-A79D-E5A8A246A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4822" y="856211"/>
            <a:ext cx="9608977" cy="5320752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8725B1B-FEED-4BF6-BB53-D5DA3A32E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CFB90B91-7A69-4C00-B8B7-D66A197B295C}" type="datetimeFigureOut">
              <a:rPr lang="nl-NL" smtClean="0"/>
              <a:pPr/>
              <a:t>13-9-2024</a:t>
            </a:fld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5D29DCA-9EC8-4054-9630-20079DCFB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21E77F8-7E99-4A0F-AC43-78F67BA0D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0D4CD8A2-855D-43C4-9DA3-FDB18D2079BB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50707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7A47932-D132-422B-A2DE-170F59EA0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CFB90B91-7A69-4C00-B8B7-D66A197B295C}" type="datetimeFigureOut">
              <a:rPr lang="nl-NL" smtClean="0"/>
              <a:pPr/>
              <a:t>13-9-2024</a:t>
            </a:fld>
            <a:endParaRPr lang="nl-NL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0F37805-9655-4242-B1BE-2EE2FE916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AAC706E-72EA-4F44-A43E-5633356D9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0D4CD8A2-855D-43C4-9DA3-FDB18D2079B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8990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alphaModFix amt="41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 descr="Afbeelding met tekst&#10;&#10;Automatisch gegenereerde beschrijving">
            <a:extLst>
              <a:ext uri="{FF2B5EF4-FFF2-40B4-BE49-F238E27FC236}">
                <a16:creationId xmlns:a16="http://schemas.microsoft.com/office/drawing/2014/main" id="{A06C0FA0-1CDB-4B90-B381-F796ED90B5B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59" y="136525"/>
            <a:ext cx="3159968" cy="578274"/>
          </a:xfrm>
          <a:prstGeom prst="rect">
            <a:avLst/>
          </a:prstGeom>
        </p:spPr>
      </p:pic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191E252-742D-43EA-9707-C4901E8A0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4824" y="365125"/>
            <a:ext cx="960897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55F79B5-1BC0-44DB-ACF5-D885BF5A0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44822" y="1825625"/>
            <a:ext cx="960897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B6B5DE-6598-43BB-8463-0CEB11F267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CFB90B91-7A69-4C00-B8B7-D66A197B295C}" type="datetimeFigureOut">
              <a:rPr lang="nl-NL" smtClean="0"/>
              <a:pPr/>
              <a:t>13-9-2024</a:t>
            </a:fld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14AC997-15D1-45EB-A6B0-7BB54F6A1C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77FF017-AB63-40CF-AAD4-2594F0A3B3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CD8A2-855D-43C4-9DA3-FDB18D2079BB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1691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1" r:id="rId4"/>
    <p:sldLayoutId id="2147483656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smiddenholland.n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D2DFAD-4801-4306-A113-C66CCF4A3B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6345" y="1681656"/>
            <a:ext cx="9144000" cy="2387600"/>
          </a:xfrm>
        </p:spPr>
        <p:txBody>
          <a:bodyPr/>
          <a:lstStyle/>
          <a:p>
            <a:r>
              <a:rPr lang="nl-NL" dirty="0">
                <a:latin typeface="Verdana"/>
                <a:ea typeface="Verdana"/>
              </a:rPr>
              <a:t>Duurzaamheid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7FCF771-B10D-4B97-A830-E89509D66E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>
                <a:latin typeface="Verdana"/>
                <a:ea typeface="Verdana"/>
              </a:rPr>
              <a:t>Presentatie voor Dorpsplatform Reeuwijk-Dorp</a:t>
            </a:r>
          </a:p>
          <a:p>
            <a:endParaRPr lang="nl-NL" sz="2000" dirty="0">
              <a:latin typeface="Verdana"/>
              <a:ea typeface="Verdana"/>
            </a:endParaRPr>
          </a:p>
          <a:p>
            <a:r>
              <a:rPr lang="nl-NL" sz="2000" dirty="0">
                <a:latin typeface="Verdana"/>
                <a:ea typeface="Verdana"/>
              </a:rPr>
              <a:t>Door Anne </a:t>
            </a:r>
            <a:r>
              <a:rPr lang="nl-NL" sz="2000" dirty="0" err="1">
                <a:latin typeface="Verdana"/>
                <a:ea typeface="Verdana"/>
              </a:rPr>
              <a:t>Berkheij</a:t>
            </a:r>
            <a:r>
              <a:rPr lang="nl-NL" sz="2000" dirty="0">
                <a:latin typeface="Verdana"/>
                <a:ea typeface="Verdana"/>
              </a:rPr>
              <a:t>, beleidsadviseur Duurzaamheid</a:t>
            </a:r>
          </a:p>
        </p:txBody>
      </p:sp>
    </p:spTree>
    <p:extLst>
      <p:ext uri="{BB962C8B-B14F-4D97-AF65-F5344CB8AC3E}">
        <p14:creationId xmlns:p14="http://schemas.microsoft.com/office/powerpoint/2010/main" val="4222887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8915DA-657A-10EC-0002-4C2DA83B0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4823" y="924418"/>
            <a:ext cx="9608976" cy="1325563"/>
          </a:xfrm>
        </p:spPr>
        <p:txBody>
          <a:bodyPr/>
          <a:lstStyle/>
          <a:p>
            <a:r>
              <a:rPr lang="en-US" dirty="0" err="1"/>
              <a:t>Programma</a:t>
            </a:r>
            <a:r>
              <a:rPr lang="en-US" dirty="0"/>
              <a:t> 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D0DDA01-4925-C76E-83B5-10B40C895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4823" y="2141537"/>
            <a:ext cx="9608977" cy="4351338"/>
          </a:xfrm>
        </p:spPr>
        <p:txBody>
          <a:bodyPr/>
          <a:lstStyle/>
          <a:p>
            <a:r>
              <a:rPr lang="en-US" dirty="0" err="1"/>
              <a:t>Introductie</a:t>
            </a:r>
            <a:endParaRPr lang="en-US" dirty="0"/>
          </a:p>
          <a:p>
            <a:r>
              <a:rPr lang="en-US" dirty="0" err="1"/>
              <a:t>Zon</a:t>
            </a:r>
            <a:r>
              <a:rPr lang="en-US" dirty="0"/>
              <a:t> op veld</a:t>
            </a:r>
          </a:p>
          <a:p>
            <a:r>
              <a:rPr lang="en-US" dirty="0"/>
              <a:t>Wat </a:t>
            </a:r>
            <a:r>
              <a:rPr lang="en-US" dirty="0" err="1"/>
              <a:t>doen</a:t>
            </a:r>
            <a:r>
              <a:rPr lang="en-US" dirty="0"/>
              <a:t> we </a:t>
            </a:r>
            <a:r>
              <a:rPr lang="en-US" dirty="0" err="1"/>
              <a:t>nog</a:t>
            </a:r>
            <a:r>
              <a:rPr lang="en-US" dirty="0"/>
              <a:t> </a:t>
            </a:r>
            <a:r>
              <a:rPr lang="en-US" dirty="0" err="1"/>
              <a:t>meer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duurzaamheid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84226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9FF7D-DD0C-5F81-335B-53A3EACE8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fbeelding met tekst, kaart, diagram, atlas&#10;&#10;Automatisch gegenereerde beschrijving">
            <a:extLst>
              <a:ext uri="{FF2B5EF4-FFF2-40B4-BE49-F238E27FC236}">
                <a16:creationId xmlns:a16="http://schemas.microsoft.com/office/drawing/2014/main" id="{A1DA859C-DC30-56C2-9C82-C9EDE9C3EC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15341" y="-3650486"/>
            <a:ext cx="10651451" cy="15032311"/>
          </a:xfrm>
        </p:spPr>
      </p:pic>
    </p:spTree>
    <p:extLst>
      <p:ext uri="{BB962C8B-B14F-4D97-AF65-F5344CB8AC3E}">
        <p14:creationId xmlns:p14="http://schemas.microsoft.com/office/powerpoint/2010/main" val="2700584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92;g27d90a80b44_0_4">
            <a:extLst>
              <a:ext uri="{FF2B5EF4-FFF2-40B4-BE49-F238E27FC236}">
                <a16:creationId xmlns:a16="http://schemas.microsoft.com/office/drawing/2014/main" id="{04349C53-B612-7D8A-97EC-9093D0140302}"/>
              </a:ext>
            </a:extLst>
          </p:cNvPr>
          <p:cNvSpPr/>
          <p:nvPr/>
        </p:nvSpPr>
        <p:spPr>
          <a:xfrm>
            <a:off x="1948843" y="3193153"/>
            <a:ext cx="1776123" cy="23584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5400" cap="flat" cmpd="sng">
            <a:solidFill>
              <a:srgbClr val="00597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260" tIns="41130" rIns="82260" bIns="41130" anchor="ctr" anchorCtr="0">
            <a:no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000000"/>
              </a:buClr>
              <a:buSzPts val="1400"/>
            </a:pPr>
            <a:r>
              <a:rPr lang="nl-NL" sz="1400" dirty="0">
                <a:solidFill>
                  <a:schemeClr val="lt1"/>
                </a:solidFill>
                <a:latin typeface="Arial"/>
                <a:ea typeface="Arial"/>
                <a:cs typeface="Arial"/>
              </a:rPr>
              <a:t>t/m feb 2025</a:t>
            </a:r>
          </a:p>
        </p:txBody>
      </p:sp>
      <p:cxnSp>
        <p:nvCxnSpPr>
          <p:cNvPr id="17" name="Rechte verbindingslijn 27">
            <a:extLst>
              <a:ext uri="{FF2B5EF4-FFF2-40B4-BE49-F238E27FC236}">
                <a16:creationId xmlns:a16="http://schemas.microsoft.com/office/drawing/2014/main" id="{8E503AF7-90A3-A8D2-D88D-1D807CBFE385}"/>
              </a:ext>
            </a:extLst>
          </p:cNvPr>
          <p:cNvCxnSpPr/>
          <p:nvPr/>
        </p:nvCxnSpPr>
        <p:spPr>
          <a:xfrm>
            <a:off x="182880" y="3621024"/>
            <a:ext cx="11850624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Google Shape;183;g27d90a80b44_0_4">
            <a:extLst>
              <a:ext uri="{FF2B5EF4-FFF2-40B4-BE49-F238E27FC236}">
                <a16:creationId xmlns:a16="http://schemas.microsoft.com/office/drawing/2014/main" id="{6D07F2B8-143B-83A7-E97B-D1580B9A6411}"/>
              </a:ext>
            </a:extLst>
          </p:cNvPr>
          <p:cNvSpPr/>
          <p:nvPr/>
        </p:nvSpPr>
        <p:spPr>
          <a:xfrm>
            <a:off x="60149" y="3081808"/>
            <a:ext cx="1685739" cy="118848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 w="25400" cap="flat" cmpd="sng">
            <a:solidFill>
              <a:srgbClr val="00597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260" tIns="41130" rIns="82260" bIns="41130" anchor="ctr" anchorCtr="0">
            <a:no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000000"/>
              </a:buClr>
              <a:buSzPts val="1400"/>
            </a:pPr>
            <a:r>
              <a:rPr lang="nl-NL" sz="14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Regionale prioritering</a:t>
            </a:r>
            <a:endParaRPr lang="en-US" sz="140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9" name="Google Shape;192;g27d90a80b44_0_4">
            <a:extLst>
              <a:ext uri="{FF2B5EF4-FFF2-40B4-BE49-F238E27FC236}">
                <a16:creationId xmlns:a16="http://schemas.microsoft.com/office/drawing/2014/main" id="{73105912-C48C-A5FE-11DC-1308766DDF39}"/>
              </a:ext>
            </a:extLst>
          </p:cNvPr>
          <p:cNvSpPr/>
          <p:nvPr/>
        </p:nvSpPr>
        <p:spPr>
          <a:xfrm>
            <a:off x="7606432" y="4259045"/>
            <a:ext cx="3826213" cy="408749"/>
          </a:xfrm>
          <a:prstGeom prst="rect">
            <a:avLst/>
          </a:prstGeom>
          <a:solidFill>
            <a:srgbClr val="FF00FF"/>
          </a:solidFill>
          <a:ln w="25400" cap="flat" cmpd="sng">
            <a:solidFill>
              <a:srgbClr val="00597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260" tIns="41130" rIns="82260" bIns="41130" anchor="ctr" anchorCtr="0">
            <a:no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000000"/>
              </a:buClr>
              <a:buSzPts val="1400"/>
            </a:pPr>
            <a:r>
              <a:rPr lang="nl-NL" sz="14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Lokale vergunning verlening</a:t>
            </a:r>
            <a:endParaRPr sz="1400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192;g27d90a80b44_0_4">
            <a:extLst>
              <a:ext uri="{FF2B5EF4-FFF2-40B4-BE49-F238E27FC236}">
                <a16:creationId xmlns:a16="http://schemas.microsoft.com/office/drawing/2014/main" id="{BD203A87-C56F-4BEF-D6BF-1B6D81B4B981}"/>
              </a:ext>
            </a:extLst>
          </p:cNvPr>
          <p:cNvSpPr/>
          <p:nvPr/>
        </p:nvSpPr>
        <p:spPr>
          <a:xfrm>
            <a:off x="3959755" y="3135549"/>
            <a:ext cx="1791793" cy="1061835"/>
          </a:xfrm>
          <a:prstGeom prst="rect">
            <a:avLst/>
          </a:prstGeom>
          <a:solidFill>
            <a:srgbClr val="FF00FF"/>
          </a:solidFill>
          <a:ln w="25400" cap="flat" cmpd="sng">
            <a:solidFill>
              <a:srgbClr val="00597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260" tIns="41130" rIns="82260" bIns="41130" anchor="ctr" anchorCtr="0">
            <a:no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000000"/>
              </a:buClr>
              <a:buSzPts val="1400"/>
            </a:pPr>
            <a:r>
              <a:rPr lang="nl-NL" sz="140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Raadsbesluit wensen &amp; bedenkingen</a:t>
            </a:r>
            <a:endParaRPr lang="nl-NL" sz="1400" dirty="0">
              <a:solidFill>
                <a:srgbClr val="0085CA"/>
              </a:solidFill>
              <a:latin typeface="Arial"/>
              <a:cs typeface="Arial"/>
            </a:endParaRPr>
          </a:p>
        </p:txBody>
      </p:sp>
      <p:sp>
        <p:nvSpPr>
          <p:cNvPr id="21" name="Google Shape;192;g27d90a80b44_0_4">
            <a:extLst>
              <a:ext uri="{FF2B5EF4-FFF2-40B4-BE49-F238E27FC236}">
                <a16:creationId xmlns:a16="http://schemas.microsoft.com/office/drawing/2014/main" id="{558A54B2-27D2-A978-4D6A-471D2898FD7C}"/>
              </a:ext>
            </a:extLst>
          </p:cNvPr>
          <p:cNvSpPr/>
          <p:nvPr/>
        </p:nvSpPr>
        <p:spPr>
          <a:xfrm>
            <a:off x="5939018" y="3135549"/>
            <a:ext cx="1458731" cy="1061835"/>
          </a:xfrm>
          <a:prstGeom prst="rect">
            <a:avLst/>
          </a:prstGeom>
          <a:solidFill>
            <a:schemeClr val="bg1"/>
          </a:solidFill>
          <a:ln w="25400" cap="flat" cmpd="sng">
            <a:solidFill>
              <a:srgbClr val="00597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260" tIns="41130" rIns="82260" bIns="41130" anchor="ctr" anchorCtr="0">
            <a:no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000000"/>
              </a:buClr>
              <a:buSzPts val="1400"/>
            </a:pPr>
            <a:r>
              <a:rPr lang="nl-NL" sz="14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Uitwerking plannen</a:t>
            </a:r>
            <a:endParaRPr lang="en-US" sz="1400" dirty="0">
              <a:solidFill>
                <a:srgbClr val="0057A2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2" name="Google Shape;192;g27d90a80b44_0_4">
            <a:extLst>
              <a:ext uri="{FF2B5EF4-FFF2-40B4-BE49-F238E27FC236}">
                <a16:creationId xmlns:a16="http://schemas.microsoft.com/office/drawing/2014/main" id="{9353C9CC-32DC-5155-E04F-FCD438252E27}"/>
              </a:ext>
            </a:extLst>
          </p:cNvPr>
          <p:cNvSpPr/>
          <p:nvPr/>
        </p:nvSpPr>
        <p:spPr>
          <a:xfrm>
            <a:off x="7606446" y="3142635"/>
            <a:ext cx="1835358" cy="1064864"/>
          </a:xfrm>
          <a:prstGeom prst="rect">
            <a:avLst/>
          </a:prstGeom>
          <a:solidFill>
            <a:srgbClr val="FF00FF"/>
          </a:solidFill>
          <a:ln w="25400" cap="flat" cmpd="sng">
            <a:solidFill>
              <a:srgbClr val="00597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260" tIns="41130" rIns="82260" bIns="41130" anchor="ctr" anchorCtr="0">
            <a:no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000000"/>
              </a:buClr>
              <a:buSzPts val="1400"/>
            </a:pPr>
            <a:r>
              <a:rPr lang="nl-NL" sz="1400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Vergunning-verlening</a:t>
            </a:r>
            <a:r>
              <a:rPr lang="nl-NL" sz="14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door bevoegd gezag</a:t>
            </a:r>
            <a:endParaRPr lang="en-US" sz="140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3" name="Google Shape;192;g27d90a80b44_0_4">
            <a:extLst>
              <a:ext uri="{FF2B5EF4-FFF2-40B4-BE49-F238E27FC236}">
                <a16:creationId xmlns:a16="http://schemas.microsoft.com/office/drawing/2014/main" id="{A099D44D-70D1-5AC3-623D-DF6E13492BD3}"/>
              </a:ext>
            </a:extLst>
          </p:cNvPr>
          <p:cNvSpPr/>
          <p:nvPr/>
        </p:nvSpPr>
        <p:spPr>
          <a:xfrm>
            <a:off x="1933173" y="3135549"/>
            <a:ext cx="1791793" cy="106183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5400" cap="flat" cmpd="sng">
            <a:solidFill>
              <a:srgbClr val="00597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260" tIns="41130" rIns="82260" bIns="41130" anchor="ctr" anchorCtr="0">
            <a:no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000000"/>
              </a:buClr>
              <a:buSzPts val="1400"/>
            </a:pPr>
            <a:r>
              <a:rPr lang="nl-NL" sz="1400" dirty="0">
                <a:solidFill>
                  <a:srgbClr val="FFFFFF"/>
                </a:solidFill>
                <a:latin typeface="Arial"/>
                <a:ea typeface="Arial"/>
                <a:cs typeface="Arial"/>
              </a:rPr>
              <a:t>Collegebesluit</a:t>
            </a:r>
          </a:p>
        </p:txBody>
      </p:sp>
      <p:sp>
        <p:nvSpPr>
          <p:cNvPr id="24" name="Google Shape;192;g27d90a80b44_0_4">
            <a:extLst>
              <a:ext uri="{FF2B5EF4-FFF2-40B4-BE49-F238E27FC236}">
                <a16:creationId xmlns:a16="http://schemas.microsoft.com/office/drawing/2014/main" id="{18DEFE0C-0ADD-2EE2-68C4-3D86DA8AC61D}"/>
              </a:ext>
            </a:extLst>
          </p:cNvPr>
          <p:cNvSpPr/>
          <p:nvPr/>
        </p:nvSpPr>
        <p:spPr>
          <a:xfrm>
            <a:off x="1933173" y="4262417"/>
            <a:ext cx="1791793" cy="408749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5400" cap="flat" cmpd="sng">
            <a:solidFill>
              <a:srgbClr val="00597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260" tIns="41130" rIns="82260" bIns="41130" anchor="ctr" anchorCtr="0">
            <a:no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000000"/>
              </a:buClr>
              <a:buSzPts val="1400"/>
            </a:pPr>
            <a:r>
              <a:rPr lang="nl-NL" sz="1400" dirty="0">
                <a:solidFill>
                  <a:srgbClr val="FFFFFF"/>
                </a:solidFill>
                <a:latin typeface="Arial"/>
                <a:ea typeface="Arial"/>
                <a:cs typeface="Arial"/>
              </a:rPr>
              <a:t>Voorbereiding</a:t>
            </a:r>
          </a:p>
        </p:txBody>
      </p:sp>
      <p:sp>
        <p:nvSpPr>
          <p:cNvPr id="25" name="Google Shape;192;g27d90a80b44_0_4">
            <a:extLst>
              <a:ext uri="{FF2B5EF4-FFF2-40B4-BE49-F238E27FC236}">
                <a16:creationId xmlns:a16="http://schemas.microsoft.com/office/drawing/2014/main" id="{671E8E6A-9B0B-4B17-FDA5-D1B3AACEE074}"/>
              </a:ext>
            </a:extLst>
          </p:cNvPr>
          <p:cNvSpPr/>
          <p:nvPr/>
        </p:nvSpPr>
        <p:spPr>
          <a:xfrm>
            <a:off x="9564085" y="3134023"/>
            <a:ext cx="1858122" cy="1064864"/>
          </a:xfrm>
          <a:prstGeom prst="rect">
            <a:avLst/>
          </a:prstGeom>
          <a:solidFill>
            <a:srgbClr val="FF00FF"/>
          </a:solidFill>
          <a:ln w="25400" cap="flat" cmpd="sng">
            <a:solidFill>
              <a:srgbClr val="00597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260" tIns="41130" rIns="82260" bIns="41130" anchor="ctr" anchorCtr="0">
            <a:no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000000"/>
              </a:buClr>
              <a:buSzPts val="1400"/>
            </a:pPr>
            <a:r>
              <a:rPr lang="nl-NL" sz="14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Handhaving tijdens en na realisatie</a:t>
            </a:r>
            <a:endParaRPr lang="en-US" sz="1400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6" name="Google Shape;192;g27d90a80b44_0_4">
            <a:extLst>
              <a:ext uri="{FF2B5EF4-FFF2-40B4-BE49-F238E27FC236}">
                <a16:creationId xmlns:a16="http://schemas.microsoft.com/office/drawing/2014/main" id="{04349C53-B612-7D8A-97EC-9093D0140302}"/>
              </a:ext>
            </a:extLst>
          </p:cNvPr>
          <p:cNvSpPr/>
          <p:nvPr/>
        </p:nvSpPr>
        <p:spPr>
          <a:xfrm>
            <a:off x="1948843" y="4793353"/>
            <a:ext cx="1776123" cy="23584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5400" cap="flat" cmpd="sng">
            <a:solidFill>
              <a:srgbClr val="00597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260" tIns="41130" rIns="82260" bIns="41130" anchor="ctr" anchorCtr="0">
            <a:no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000000"/>
              </a:buClr>
              <a:buSzPts val="1400"/>
            </a:pPr>
            <a:r>
              <a:rPr lang="nl-NL" sz="1400" dirty="0">
                <a:solidFill>
                  <a:srgbClr val="FFFFFF"/>
                </a:solidFill>
                <a:latin typeface="Arial"/>
                <a:ea typeface="Arial"/>
                <a:cs typeface="Arial"/>
              </a:rPr>
              <a:t>t/m feb 2025</a:t>
            </a:r>
          </a:p>
        </p:txBody>
      </p:sp>
      <p:sp>
        <p:nvSpPr>
          <p:cNvPr id="27" name="Google Shape;192;g27d90a80b44_0_4">
            <a:extLst>
              <a:ext uri="{FF2B5EF4-FFF2-40B4-BE49-F238E27FC236}">
                <a16:creationId xmlns:a16="http://schemas.microsoft.com/office/drawing/2014/main" id="{E1BC112C-CE68-348C-A782-AB2717FBBE83}"/>
              </a:ext>
            </a:extLst>
          </p:cNvPr>
          <p:cNvSpPr/>
          <p:nvPr/>
        </p:nvSpPr>
        <p:spPr>
          <a:xfrm>
            <a:off x="3959755" y="4793353"/>
            <a:ext cx="1791793" cy="235847"/>
          </a:xfrm>
          <a:prstGeom prst="rect">
            <a:avLst/>
          </a:prstGeom>
          <a:solidFill>
            <a:srgbClr val="FF00FF"/>
          </a:solidFill>
          <a:ln w="25400" cap="flat" cmpd="sng">
            <a:solidFill>
              <a:srgbClr val="00597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260" tIns="41130" rIns="82260" bIns="41130" anchor="ctr" anchorCtr="0">
            <a:no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000000"/>
              </a:buClr>
              <a:buSzPts val="1400"/>
            </a:pPr>
            <a:r>
              <a:rPr lang="nl-NL" sz="140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mei 2025</a:t>
            </a:r>
            <a:endParaRPr lang="en-US" sz="1400" dirty="0">
              <a:solidFill>
                <a:srgbClr val="0085CA"/>
              </a:solidFill>
              <a:latin typeface="Arial"/>
              <a:cs typeface="Arial"/>
            </a:endParaRPr>
          </a:p>
        </p:txBody>
      </p:sp>
      <p:sp>
        <p:nvSpPr>
          <p:cNvPr id="28" name="Google Shape;192;g27d90a80b44_0_4">
            <a:extLst>
              <a:ext uri="{FF2B5EF4-FFF2-40B4-BE49-F238E27FC236}">
                <a16:creationId xmlns:a16="http://schemas.microsoft.com/office/drawing/2014/main" id="{377DDD92-238E-6AF3-917D-A9D8E0693BE5}"/>
              </a:ext>
            </a:extLst>
          </p:cNvPr>
          <p:cNvSpPr/>
          <p:nvPr/>
        </p:nvSpPr>
        <p:spPr>
          <a:xfrm>
            <a:off x="7605018" y="4798036"/>
            <a:ext cx="1836786" cy="235846"/>
          </a:xfrm>
          <a:prstGeom prst="rect">
            <a:avLst/>
          </a:prstGeom>
          <a:solidFill>
            <a:srgbClr val="FF00FF"/>
          </a:solidFill>
          <a:ln w="25400" cap="flat" cmpd="sng">
            <a:solidFill>
              <a:srgbClr val="00597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260" tIns="41130" rIns="82260" bIns="41130" anchor="ctr" anchorCtr="0">
            <a:no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000000"/>
              </a:buClr>
              <a:buSzPts val="1400"/>
            </a:pPr>
            <a:r>
              <a:rPr lang="nl-NL" sz="140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t/m juli 2026</a:t>
            </a:r>
            <a:endParaRPr lang="en-US" sz="1400" dirty="0">
              <a:solidFill>
                <a:srgbClr val="0085CA"/>
              </a:solidFill>
              <a:latin typeface="Arial"/>
              <a:cs typeface="Arial"/>
            </a:endParaRPr>
          </a:p>
        </p:txBody>
      </p:sp>
      <p:sp>
        <p:nvSpPr>
          <p:cNvPr id="29" name="Google Shape;192;g27d90a80b44_0_4">
            <a:extLst>
              <a:ext uri="{FF2B5EF4-FFF2-40B4-BE49-F238E27FC236}">
                <a16:creationId xmlns:a16="http://schemas.microsoft.com/office/drawing/2014/main" id="{F586D382-374E-1518-2C3D-7EAC1D8DAB07}"/>
              </a:ext>
            </a:extLst>
          </p:cNvPr>
          <p:cNvSpPr/>
          <p:nvPr/>
        </p:nvSpPr>
        <p:spPr>
          <a:xfrm>
            <a:off x="9585876" y="4796209"/>
            <a:ext cx="1836785" cy="235847"/>
          </a:xfrm>
          <a:prstGeom prst="rect">
            <a:avLst/>
          </a:prstGeom>
          <a:solidFill>
            <a:srgbClr val="FF00FF"/>
          </a:solidFill>
          <a:ln w="25400" cap="flat" cmpd="sng">
            <a:solidFill>
              <a:srgbClr val="00597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260" tIns="41130" rIns="82260" bIns="41130" anchor="ctr" anchorCtr="0">
            <a:no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000000"/>
              </a:buClr>
              <a:buSzPts val="1400"/>
            </a:pPr>
            <a:r>
              <a:rPr lang="nl-NL" sz="1400" dirty="0">
                <a:solidFill>
                  <a:srgbClr val="FFFFFF"/>
                </a:solidFill>
                <a:latin typeface="Arial"/>
                <a:cs typeface="Arial"/>
                <a:sym typeface="Arial"/>
              </a:rPr>
              <a:t>t/m 2030</a:t>
            </a:r>
            <a:endParaRPr sz="1400" dirty="0">
              <a:solidFill>
                <a:srgbClr val="FFFFFF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0" name="Google Shape;192;g27d90a80b44_0_4">
            <a:extLst>
              <a:ext uri="{FF2B5EF4-FFF2-40B4-BE49-F238E27FC236}">
                <a16:creationId xmlns:a16="http://schemas.microsoft.com/office/drawing/2014/main" id="{03FE0261-6B0C-AD2F-F639-CF426CE6FB43}"/>
              </a:ext>
            </a:extLst>
          </p:cNvPr>
          <p:cNvSpPr/>
          <p:nvPr/>
        </p:nvSpPr>
        <p:spPr>
          <a:xfrm>
            <a:off x="3959755" y="4262417"/>
            <a:ext cx="1791793" cy="408749"/>
          </a:xfrm>
          <a:prstGeom prst="rect">
            <a:avLst/>
          </a:prstGeom>
          <a:solidFill>
            <a:srgbClr val="FF00FF"/>
          </a:solidFill>
          <a:ln w="25400" cap="flat" cmpd="sng">
            <a:solidFill>
              <a:srgbClr val="00597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260" tIns="41130" rIns="82260" bIns="41130" anchor="ctr" anchorCtr="0">
            <a:no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000000"/>
              </a:buClr>
              <a:buSzPts val="1400"/>
            </a:pPr>
            <a:r>
              <a:rPr lang="nl-NL" sz="1400" dirty="0">
                <a:solidFill>
                  <a:srgbClr val="FFFFFF"/>
                </a:solidFill>
                <a:latin typeface="Arial"/>
                <a:cs typeface="Arial"/>
              </a:rPr>
              <a:t>Besluitvorming</a:t>
            </a:r>
          </a:p>
        </p:txBody>
      </p:sp>
      <p:cxnSp>
        <p:nvCxnSpPr>
          <p:cNvPr id="31" name="Rechte verbindingslijn 27">
            <a:extLst>
              <a:ext uri="{FF2B5EF4-FFF2-40B4-BE49-F238E27FC236}">
                <a16:creationId xmlns:a16="http://schemas.microsoft.com/office/drawing/2014/main" id="{8E503AF7-90A3-A8D2-D88D-1D807CBFE385}"/>
              </a:ext>
            </a:extLst>
          </p:cNvPr>
          <p:cNvCxnSpPr/>
          <p:nvPr/>
        </p:nvCxnSpPr>
        <p:spPr>
          <a:xfrm>
            <a:off x="182880" y="3621024"/>
            <a:ext cx="11850624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itle 1">
            <a:extLst>
              <a:ext uri="{FF2B5EF4-FFF2-40B4-BE49-F238E27FC236}">
                <a16:creationId xmlns:a16="http://schemas.microsoft.com/office/drawing/2014/main" id="{FB99F3F0-BF64-A4CA-835F-442E49DFB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1509" y="1054057"/>
            <a:ext cx="9608976" cy="1325563"/>
          </a:xfrm>
        </p:spPr>
        <p:txBody>
          <a:bodyPr/>
          <a:lstStyle/>
          <a:p>
            <a:r>
              <a:rPr lang="en-US" dirty="0">
                <a:latin typeface="Verdana"/>
                <a:ea typeface="Verdana"/>
              </a:rPr>
              <a:t>Planning </a:t>
            </a:r>
            <a:r>
              <a:rPr lang="en-US" dirty="0" err="1">
                <a:latin typeface="Verdana"/>
                <a:ea typeface="Verdana"/>
              </a:rPr>
              <a:t>besluitvorming</a:t>
            </a:r>
            <a:r>
              <a:rPr lang="en-US" dirty="0">
                <a:latin typeface="Verdana"/>
                <a:ea typeface="Verdana"/>
              </a:rPr>
              <a:t> </a:t>
            </a:r>
            <a:r>
              <a:rPr lang="en-US" dirty="0" err="1">
                <a:latin typeface="Verdana"/>
                <a:ea typeface="Verdana"/>
              </a:rPr>
              <a:t>projecten</a:t>
            </a:r>
            <a:r>
              <a:rPr lang="en-US" dirty="0">
                <a:latin typeface="Verdana"/>
                <a:ea typeface="Verdana"/>
              </a:rPr>
              <a:t> </a:t>
            </a:r>
            <a:r>
              <a:rPr lang="en-US" dirty="0" err="1">
                <a:latin typeface="Verdana"/>
                <a:ea typeface="Verdana"/>
              </a:rPr>
              <a:t>zon</a:t>
            </a:r>
            <a:r>
              <a:rPr lang="en-US" dirty="0">
                <a:latin typeface="Verdana"/>
                <a:ea typeface="Verdana"/>
              </a:rPr>
              <a:t> op veld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920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1BF48-0D3C-2A39-D4D6-88A2E040B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438" y="745924"/>
            <a:ext cx="9608976" cy="1325563"/>
          </a:xfrm>
        </p:spPr>
        <p:txBody>
          <a:bodyPr/>
          <a:lstStyle/>
          <a:p>
            <a:r>
              <a:rPr lang="en-US" dirty="0" err="1">
                <a:latin typeface="Verdana"/>
                <a:ea typeface="Verdana"/>
              </a:rPr>
              <a:t>Lokaal</a:t>
            </a:r>
            <a:r>
              <a:rPr lang="en-US" dirty="0">
                <a:latin typeface="Verdana"/>
                <a:ea typeface="Verdana"/>
              </a:rPr>
              <a:t> </a:t>
            </a:r>
            <a:r>
              <a:rPr lang="en-US" dirty="0" err="1">
                <a:latin typeface="Verdana"/>
                <a:ea typeface="Verdana"/>
              </a:rPr>
              <a:t>eigendom</a:t>
            </a:r>
            <a:endParaRPr lang="en-US" dirty="0"/>
          </a:p>
        </p:txBody>
      </p:sp>
      <p:pic>
        <p:nvPicPr>
          <p:cNvPr id="4" name="Content Placeholder 3" descr="A group of people standing in front of windmills&#10;&#10;Description automatically generated">
            <a:extLst>
              <a:ext uri="{FF2B5EF4-FFF2-40B4-BE49-F238E27FC236}">
                <a16:creationId xmlns:a16="http://schemas.microsoft.com/office/drawing/2014/main" id="{987C5C74-F3EB-D23B-B3D0-1ECA76753E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33121" y="3518585"/>
            <a:ext cx="6263666" cy="316791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803C4A6-0499-6C43-7C84-3A14B5445708}"/>
              </a:ext>
            </a:extLst>
          </p:cNvPr>
          <p:cNvSpPr txBox="1"/>
          <p:nvPr/>
        </p:nvSpPr>
        <p:spPr>
          <a:xfrm>
            <a:off x="772438" y="1711889"/>
            <a:ext cx="812939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Calibri"/>
                <a:cs typeface="Calibri"/>
              </a:rPr>
              <a:t>''</a:t>
            </a:r>
            <a:r>
              <a:rPr lang="en-US" dirty="0">
                <a:ea typeface="+mn-lt"/>
                <a:cs typeface="+mn-lt"/>
              </a:rPr>
              <a:t>Het </a:t>
            </a:r>
            <a:r>
              <a:rPr lang="en-US" b="1" dirty="0" err="1">
                <a:ea typeface="+mn-lt"/>
                <a:cs typeface="+mn-lt"/>
              </a:rPr>
              <a:t>betrekken</a:t>
            </a:r>
            <a:r>
              <a:rPr lang="en-US" b="1" dirty="0">
                <a:ea typeface="+mn-lt"/>
                <a:cs typeface="+mn-lt"/>
              </a:rPr>
              <a:t> van </a:t>
            </a:r>
            <a:r>
              <a:rPr lang="en-US" b="1" dirty="0" err="1">
                <a:ea typeface="+mn-lt"/>
                <a:cs typeface="+mn-lt"/>
              </a:rPr>
              <a:t>inwoners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bij</a:t>
            </a:r>
            <a:r>
              <a:rPr lang="en-US" dirty="0">
                <a:ea typeface="+mn-lt"/>
                <a:cs typeface="+mn-lt"/>
              </a:rPr>
              <a:t> de </a:t>
            </a:r>
            <a:r>
              <a:rPr lang="en-US" dirty="0" err="1">
                <a:ea typeface="+mn-lt"/>
                <a:cs typeface="+mn-lt"/>
              </a:rPr>
              <a:t>ontwikkeling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en</a:t>
            </a:r>
            <a:r>
              <a:rPr lang="en-US" dirty="0">
                <a:ea typeface="+mn-lt"/>
                <a:cs typeface="+mn-lt"/>
              </a:rPr>
              <a:t> de </a:t>
            </a:r>
            <a:r>
              <a:rPr lang="en-US" dirty="0" err="1">
                <a:ea typeface="+mn-lt"/>
                <a:cs typeface="+mn-lt"/>
              </a:rPr>
              <a:t>exploitatie</a:t>
            </a:r>
            <a:r>
              <a:rPr lang="en-US" dirty="0">
                <a:ea typeface="+mn-lt"/>
                <a:cs typeface="+mn-lt"/>
              </a:rPr>
              <a:t> van </a:t>
            </a:r>
            <a:r>
              <a:rPr lang="en-US" dirty="0" err="1">
                <a:ea typeface="+mn-lt"/>
                <a:cs typeface="+mn-lt"/>
              </a:rPr>
              <a:t>duurzame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energieprojecten</a:t>
            </a:r>
            <a:r>
              <a:rPr lang="en-US" dirty="0">
                <a:ea typeface="+mn-lt"/>
                <a:cs typeface="+mn-lt"/>
              </a:rPr>
              <a:t> (</a:t>
            </a:r>
            <a:r>
              <a:rPr lang="en-US" dirty="0" err="1">
                <a:ea typeface="+mn-lt"/>
                <a:cs typeface="+mn-lt"/>
              </a:rPr>
              <a:t>zoals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zonneparken</a:t>
            </a:r>
            <a:r>
              <a:rPr lang="en-US" dirty="0">
                <a:ea typeface="+mn-lt"/>
                <a:cs typeface="+mn-lt"/>
              </a:rPr>
              <a:t>) in </a:t>
            </a:r>
            <a:r>
              <a:rPr lang="en-US" dirty="0" err="1">
                <a:ea typeface="+mn-lt"/>
                <a:cs typeface="+mn-lt"/>
              </a:rPr>
              <a:t>hun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omgeving</a:t>
            </a:r>
            <a:r>
              <a:rPr lang="en-US" dirty="0">
                <a:ea typeface="+mn-lt"/>
                <a:cs typeface="+mn-lt"/>
              </a:rPr>
              <a:t> is erg </a:t>
            </a:r>
            <a:r>
              <a:rPr lang="en-US" dirty="0" err="1">
                <a:ea typeface="+mn-lt"/>
                <a:cs typeface="+mn-lt"/>
              </a:rPr>
              <a:t>belangrijk</a:t>
            </a:r>
            <a:r>
              <a:rPr lang="en-US" dirty="0">
                <a:ea typeface="+mn-lt"/>
                <a:cs typeface="+mn-lt"/>
              </a:rPr>
              <a:t>. Zo </a:t>
            </a:r>
            <a:r>
              <a:rPr lang="en-US" dirty="0" err="1">
                <a:ea typeface="+mn-lt"/>
                <a:cs typeface="+mn-lt"/>
              </a:rPr>
              <a:t>wordt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ervoor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gezorgd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dat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deze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ontwikkelingen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goed</a:t>
            </a:r>
            <a:r>
              <a:rPr lang="en-US" b="1" dirty="0">
                <a:ea typeface="+mn-lt"/>
                <a:cs typeface="+mn-lt"/>
              </a:rPr>
              <a:t> in de </a:t>
            </a:r>
            <a:r>
              <a:rPr lang="en-US" b="1" dirty="0" err="1">
                <a:ea typeface="+mn-lt"/>
                <a:cs typeface="+mn-lt"/>
              </a:rPr>
              <a:t>omgeving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passen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en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dat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een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belangrijk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deel</a:t>
            </a:r>
            <a:r>
              <a:rPr lang="en-US" b="1" dirty="0">
                <a:ea typeface="+mn-lt"/>
                <a:cs typeface="+mn-lt"/>
              </a:rPr>
              <a:t> van de </a:t>
            </a:r>
            <a:r>
              <a:rPr lang="en-US" b="1" dirty="0" err="1">
                <a:ea typeface="+mn-lt"/>
                <a:cs typeface="+mn-lt"/>
              </a:rPr>
              <a:t>opbrengsten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terecht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komt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bij</a:t>
            </a:r>
            <a:r>
              <a:rPr lang="en-US" b="1" dirty="0">
                <a:ea typeface="+mn-lt"/>
                <a:cs typeface="+mn-lt"/>
              </a:rPr>
              <a:t> de </a:t>
            </a:r>
            <a:r>
              <a:rPr lang="en-US" b="1" dirty="0" err="1">
                <a:ea typeface="+mn-lt"/>
                <a:cs typeface="+mn-lt"/>
              </a:rPr>
              <a:t>omwonenden</a:t>
            </a:r>
            <a:r>
              <a:rPr lang="en-US" dirty="0">
                <a:ea typeface="+mn-lt"/>
                <a:cs typeface="+mn-lt"/>
              </a:rPr>
              <a:t>.''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1D90E-0D03-4B0C-977E-858F32C7205D}"/>
              </a:ext>
            </a:extLst>
          </p:cNvPr>
          <p:cNvSpPr txBox="1"/>
          <p:nvPr/>
        </p:nvSpPr>
        <p:spPr>
          <a:xfrm>
            <a:off x="2640903" y="3517726"/>
            <a:ext cx="4778678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algn="l">
              <a:buAutoNum type="arabicParenR"/>
            </a:pPr>
            <a:r>
              <a:rPr lang="en-US" dirty="0" err="1">
                <a:ea typeface="Calibri"/>
                <a:cs typeface="Calibri"/>
              </a:rPr>
              <a:t>Richtlijnen</a:t>
            </a:r>
            <a:endParaRPr lang="en-US" dirty="0">
              <a:ea typeface="Calibri"/>
              <a:cs typeface="Calibri"/>
            </a:endParaRPr>
          </a:p>
          <a:p>
            <a:pPr marL="342900" indent="-342900">
              <a:buAutoNum type="arabicParenR"/>
            </a:pPr>
            <a:r>
              <a:rPr lang="en-US" dirty="0" err="1">
                <a:ea typeface="Calibri"/>
                <a:cs typeface="Calibri"/>
              </a:rPr>
              <a:t>Ondersteuning</a:t>
            </a:r>
            <a:r>
              <a:rPr lang="en-US" dirty="0">
                <a:ea typeface="Calibri"/>
                <a:cs typeface="Calibri"/>
              </a:rPr>
              <a:t> op </a:t>
            </a:r>
            <a:r>
              <a:rPr lang="en-US" dirty="0" err="1">
                <a:ea typeface="Calibri"/>
                <a:cs typeface="Calibri"/>
              </a:rPr>
              <a:t>proces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voor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inwoners</a:t>
            </a:r>
            <a:endParaRPr lang="en-US" dirty="0">
              <a:ea typeface="Calibri"/>
              <a:cs typeface="Calibri"/>
            </a:endParaRPr>
          </a:p>
          <a:p>
            <a:pPr marL="342900" indent="-342900">
              <a:buAutoNum type="arabicParenR"/>
            </a:pPr>
            <a:r>
              <a:rPr lang="en-US" dirty="0" err="1">
                <a:ea typeface="Calibri"/>
                <a:cs typeface="Calibri"/>
              </a:rPr>
              <a:t>Procesbegeleiding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lokale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initiatieven</a:t>
            </a:r>
            <a:endParaRPr lang="en-US" dirty="0">
              <a:ea typeface="Calibri"/>
              <a:cs typeface="Calibri"/>
            </a:endParaRPr>
          </a:p>
          <a:p>
            <a:pPr marL="342900" indent="-342900">
              <a:buAutoNum type="arabicParenR"/>
            </a:pPr>
            <a:r>
              <a:rPr lang="en-US" dirty="0" err="1">
                <a:ea typeface="Calibri"/>
                <a:cs typeface="Calibri"/>
              </a:rPr>
              <a:t>Communiceren</a:t>
            </a:r>
            <a:r>
              <a:rPr lang="en-US" dirty="0">
                <a:ea typeface="Calibri"/>
                <a:cs typeface="Calibri"/>
              </a:rPr>
              <a:t> via </a:t>
            </a:r>
            <a:r>
              <a:rPr lang="en-US" dirty="0">
                <a:ea typeface="Calibri"/>
                <a:cs typeface="Calibri"/>
                <a:hlinkClick r:id="rId3"/>
              </a:rPr>
              <a:t>www.resmiddenholland.nl</a:t>
            </a:r>
          </a:p>
        </p:txBody>
      </p:sp>
    </p:spTree>
    <p:extLst>
      <p:ext uri="{BB962C8B-B14F-4D97-AF65-F5344CB8AC3E}">
        <p14:creationId xmlns:p14="http://schemas.microsoft.com/office/powerpoint/2010/main" val="2094527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08EBA-4B32-4F8F-FCC0-30A029044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233" y="4578784"/>
            <a:ext cx="7478704" cy="1325563"/>
          </a:xfrm>
        </p:spPr>
        <p:txBody>
          <a:bodyPr>
            <a:normAutofit fontScale="90000"/>
          </a:bodyPr>
          <a:lstStyle/>
          <a:p>
            <a:r>
              <a:rPr lang="en-US" sz="3100" dirty="0">
                <a:solidFill>
                  <a:schemeClr val="accent6"/>
                </a:solidFill>
                <a:latin typeface="Verdana"/>
                <a:ea typeface="Verdana"/>
              </a:rPr>
              <a:t>www.bodegraven-reeuwijk.nl/duurzaam</a:t>
            </a:r>
            <a:br>
              <a:rPr lang="en-US" dirty="0">
                <a:latin typeface="Verdana"/>
                <a:ea typeface="Verdana"/>
              </a:rPr>
            </a:b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51AC877-A345-F7DE-65E7-D0EA8B5EE9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682890" y="-1815"/>
            <a:ext cx="4111694" cy="6859815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814B214-F0BC-AFF1-E0F4-E99AECF6ABC2}"/>
              </a:ext>
            </a:extLst>
          </p:cNvPr>
          <p:cNvSpPr txBox="1"/>
          <p:nvPr/>
        </p:nvSpPr>
        <p:spPr>
          <a:xfrm>
            <a:off x="1743206" y="1652685"/>
            <a:ext cx="6095777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>
                <a:ea typeface="Calibri"/>
                <a:cs typeface="Calibri"/>
              </a:rPr>
              <a:t>Energiecoaches</a:t>
            </a:r>
            <a:endParaRPr lang="en-US" dirty="0">
              <a:ea typeface="+mn-lt"/>
              <a:cs typeface="+mn-lt"/>
            </a:endParaRPr>
          </a:p>
          <a:p>
            <a:endParaRPr lang="en-US" dirty="0"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>
                <a:ea typeface="Calibri"/>
                <a:cs typeface="Calibri"/>
              </a:rPr>
              <a:t>Subsidie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samen</a:t>
            </a:r>
            <a:r>
              <a:rPr lang="en-US" dirty="0">
                <a:ea typeface="Calibri"/>
                <a:cs typeface="Calibri"/>
              </a:rPr>
              <a:t> je </a:t>
            </a:r>
            <a:r>
              <a:rPr lang="en-US" dirty="0" err="1">
                <a:ea typeface="Calibri"/>
                <a:cs typeface="Calibri"/>
              </a:rPr>
              <a:t>buurt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verduurzamen</a:t>
            </a:r>
            <a:r>
              <a:rPr lang="en-US" dirty="0">
                <a:ea typeface="Calibri"/>
                <a:cs typeface="Calibri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>
                <a:ea typeface="Calibri"/>
                <a:cs typeface="Calibri"/>
              </a:rPr>
              <a:t>Tegeltaxi</a:t>
            </a:r>
            <a:endParaRPr lang="en-US" b="1" dirty="0"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>
                <a:ea typeface="Calibri"/>
                <a:cs typeface="Calibri"/>
              </a:rPr>
              <a:t>Soortenmanagementplan</a:t>
            </a:r>
            <a:r>
              <a:rPr lang="en-US" dirty="0">
                <a:ea typeface="Calibri"/>
                <a:cs typeface="Calibri"/>
              </a:rPr>
              <a:t> – </a:t>
            </a:r>
            <a:r>
              <a:rPr lang="en-US" dirty="0" err="1">
                <a:ea typeface="Calibri"/>
                <a:cs typeface="Calibri"/>
              </a:rPr>
              <a:t>verwacht</a:t>
            </a:r>
            <a:r>
              <a:rPr lang="en-US" dirty="0">
                <a:ea typeface="Calibri"/>
                <a:cs typeface="Calibri"/>
              </a:rPr>
              <a:t> begin 2026</a:t>
            </a:r>
          </a:p>
          <a:p>
            <a:endParaRPr lang="en-US" dirty="0"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ea typeface="Calibri"/>
                <a:cs typeface="Calibri"/>
              </a:rPr>
              <a:t>Waar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heeft</a:t>
            </a:r>
            <a:r>
              <a:rPr lang="en-US" dirty="0">
                <a:ea typeface="Calibri"/>
                <a:cs typeface="Calibri"/>
              </a:rPr>
              <a:t> u </a:t>
            </a:r>
            <a:r>
              <a:rPr lang="en-US" dirty="0" err="1">
                <a:ea typeface="Calibri"/>
                <a:cs typeface="Calibri"/>
              </a:rPr>
              <a:t>nog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meer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behoefte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aan</a:t>
            </a:r>
            <a:r>
              <a:rPr lang="en-US" dirty="0">
                <a:ea typeface="Calibri"/>
                <a:cs typeface="Calibri"/>
              </a:rPr>
              <a:t>? </a:t>
            </a: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9EE2A93-230E-1E5C-2A4C-35A5414D15B2}"/>
              </a:ext>
            </a:extLst>
          </p:cNvPr>
          <p:cNvSpPr txBox="1">
            <a:spLocks/>
          </p:cNvSpPr>
          <p:nvPr/>
        </p:nvSpPr>
        <p:spPr>
          <a:xfrm>
            <a:off x="1743206" y="862302"/>
            <a:ext cx="960897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en-US" dirty="0" err="1">
                <a:latin typeface="Verdana"/>
                <a:ea typeface="Verdana"/>
              </a:rPr>
              <a:t>Gereedschapskist</a:t>
            </a:r>
            <a:br>
              <a:rPr lang="en-US" dirty="0">
                <a:latin typeface="Verdana"/>
                <a:ea typeface="Verdana"/>
              </a:rPr>
            </a:br>
            <a:endParaRPr lang="en-US" dirty="0"/>
          </a:p>
        </p:txBody>
      </p:sp>
      <p:pic>
        <p:nvPicPr>
          <p:cNvPr id="7" name="Afbeelding 6" descr="Afbeelding met patroon, steek, pixel, zwart-wit&#10;&#10;Automatisch gegenereerde beschrijving">
            <a:extLst>
              <a:ext uri="{FF2B5EF4-FFF2-40B4-BE49-F238E27FC236}">
                <a16:creationId xmlns:a16="http://schemas.microsoft.com/office/drawing/2014/main" id="{84E37A17-EBEA-5AE2-C5EE-800D24C9CD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365114"/>
            <a:ext cx="1325564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061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4E40F0-3EB4-4056-C79F-9A352EF37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4822" y="1323913"/>
            <a:ext cx="9608976" cy="1325563"/>
          </a:xfrm>
        </p:spPr>
        <p:txBody>
          <a:bodyPr/>
          <a:lstStyle/>
          <a:p>
            <a:r>
              <a:rPr lang="en-US" dirty="0"/>
              <a:t>Contact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EFD631C-525E-AA00-C5D7-A29584465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arenR"/>
            </a:pP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b="1" dirty="0">
                <a:ea typeface="Calibri"/>
                <a:cs typeface="Calibri"/>
              </a:rPr>
              <a:t>duurzaam@bodegraven-reeuwijk.nl</a:t>
            </a:r>
            <a:endParaRPr lang="en-US" b="1" dirty="0"/>
          </a:p>
          <a:p>
            <a:endParaRPr lang="nl-NL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E8CD4A4-0A0B-F0C7-0292-EA2BFCF307D6}"/>
              </a:ext>
            </a:extLst>
          </p:cNvPr>
          <p:cNvSpPr txBox="1">
            <a:spLocks/>
          </p:cNvSpPr>
          <p:nvPr/>
        </p:nvSpPr>
        <p:spPr>
          <a:xfrm>
            <a:off x="1744822" y="5514181"/>
            <a:ext cx="75153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en-US" sz="3100" dirty="0">
                <a:solidFill>
                  <a:schemeClr val="accent6"/>
                </a:solidFill>
                <a:latin typeface="Verdana"/>
                <a:ea typeface="Verdana"/>
              </a:rPr>
              <a:t>www.bodegraven-reeuwijk.nl/duurzaam</a:t>
            </a:r>
            <a:br>
              <a:rPr lang="en-US" dirty="0">
                <a:latin typeface="Verdana"/>
                <a:ea typeface="Verdana"/>
              </a:rPr>
            </a:br>
            <a:endParaRPr lang="en-US" dirty="0"/>
          </a:p>
        </p:txBody>
      </p:sp>
      <p:pic>
        <p:nvPicPr>
          <p:cNvPr id="5" name="Afbeelding 4" descr="Afbeelding met patroon, steek, pixel, zwart-wit&#10;&#10;Automatisch gegenereerde beschrijving">
            <a:extLst>
              <a:ext uri="{FF2B5EF4-FFF2-40B4-BE49-F238E27FC236}">
                <a16:creationId xmlns:a16="http://schemas.microsoft.com/office/drawing/2014/main" id="{821F9F25-75D2-B5C2-B61A-57364A06C0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753" y="5276338"/>
            <a:ext cx="1325564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29845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Gemeente Bodegraven-Reeuwijk">
      <a:dk1>
        <a:srgbClr val="0057A2"/>
      </a:dk1>
      <a:lt1>
        <a:srgbClr val="0085CA"/>
      </a:lt1>
      <a:dk2>
        <a:srgbClr val="7AB41D"/>
      </a:dk2>
      <a:lt2>
        <a:srgbClr val="B9DEFF"/>
      </a:lt2>
      <a:accent1>
        <a:srgbClr val="4472C4"/>
      </a:accent1>
      <a:accent2>
        <a:srgbClr val="006331"/>
      </a:accent2>
      <a:accent3>
        <a:srgbClr val="7AB41D"/>
      </a:accent3>
      <a:accent4>
        <a:srgbClr val="B9DEFF"/>
      </a:accent4>
      <a:accent5>
        <a:srgbClr val="B3E563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jabloon Powerpoint Gemeente Bodegraven-Reeuwijk.potx" id="{19C15854-C846-43C9-B6CA-40A6FBAD96F8}" vid="{6B8F4405-255F-4811-B4ED-030F621D27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5218B1DEE9A54EBFEB51C066049DFB" ma:contentTypeVersion="2" ma:contentTypeDescription="Een nieuw document maken." ma:contentTypeScope="" ma:versionID="eb01512717137621dca141a9d5934f2f">
  <xsd:schema xmlns:xsd="http://www.w3.org/2001/XMLSchema" xmlns:xs="http://www.w3.org/2001/XMLSchema" xmlns:p="http://schemas.microsoft.com/office/2006/metadata/properties" xmlns:ns2="479b203d-0da1-481e-a04b-ffc4dc97df39" targetNamespace="http://schemas.microsoft.com/office/2006/metadata/properties" ma:root="true" ma:fieldsID="39089bf7a17f8bfaec0406d736e18a12" ns2:_="">
    <xsd:import namespace="479b203d-0da1-481e-a04b-ffc4dc97df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9b203d-0da1-481e-a04b-ffc4dc97df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7B7C846-1BC5-4E85-AF8C-7C97E05692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9b203d-0da1-481e-a04b-ffc4dc97df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E3B610-5B47-4E78-91B4-74736613084B}">
  <ds:schemaRefs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479b203d-0da1-481e-a04b-ffc4dc97df39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74D1405-AD7A-4B5D-9C86-C1A4E288F60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Sjabloon Powerpoint Gemeente Bodegraven-Reeuwijk</Template>
  <TotalTime>0</TotalTime>
  <Words>454</Words>
  <Application>Microsoft Office PowerPoint</Application>
  <PresentationFormat>Breedbeeld</PresentationFormat>
  <Paragraphs>62</Paragraphs>
  <Slides>7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Kantoorthema</vt:lpstr>
      <vt:lpstr>Duurzaamheid</vt:lpstr>
      <vt:lpstr>Programma </vt:lpstr>
      <vt:lpstr>PowerPoint-presentatie</vt:lpstr>
      <vt:lpstr>Planning besluitvorming projecten zon op veld</vt:lpstr>
      <vt:lpstr>Lokaal eigendom</vt:lpstr>
      <vt:lpstr>www.bodegraven-reeuwijk.nl/duurzaam </vt:lpstr>
      <vt:lpstr>Contact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Florian Schoemaker</dc:creator>
  <cp:lastModifiedBy>Esther Jonker</cp:lastModifiedBy>
  <cp:revision>169</cp:revision>
  <dcterms:created xsi:type="dcterms:W3CDTF">2024-09-12T08:50:28Z</dcterms:created>
  <dcterms:modified xsi:type="dcterms:W3CDTF">2024-09-13T08:01:00Z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9600</vt:r8>
  </property>
  <property fmtid="{D5CDD505-2E9C-101B-9397-08002B2CF9AE}" pid="3" name="xd_Signature">
    <vt:bool>false</vt:bool>
  </property>
  <property fmtid="{D5CDD505-2E9C-101B-9397-08002B2CF9AE}" pid="4" name="xd_ProgID">
    <vt:lpwstr/>
  </property>
  <property fmtid="{D5CDD505-2E9C-101B-9397-08002B2CF9AE}" pid="5" name="ContentTypeId">
    <vt:lpwstr>0x010100405218B1DEE9A54EBFEB51C066049DFB</vt:lpwstr>
  </property>
  <property fmtid="{D5CDD505-2E9C-101B-9397-08002B2CF9AE}" pid="6" name="TemplateUrl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